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79" r:id="rId8"/>
    <p:sldId id="281" r:id="rId9"/>
    <p:sldId id="276" r:id="rId10"/>
    <p:sldId id="287" r:id="rId11"/>
    <p:sldId id="262" r:id="rId12"/>
    <p:sldId id="282" r:id="rId13"/>
    <p:sldId id="284" r:id="rId14"/>
    <p:sldId id="285" r:id="rId15"/>
    <p:sldId id="263" r:id="rId16"/>
    <p:sldId id="266" r:id="rId17"/>
    <p:sldId id="28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p:cViewPr varScale="1">
        <p:scale>
          <a:sx n="67" d="100"/>
          <a:sy n="67" d="100"/>
        </p:scale>
        <p:origin x="60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344DE84-020A-4EC9-8579-4D6D5983ECCA}" type="slidenum">
              <a:rPr lang="en-US" smtClean="0"/>
              <a:pPr/>
              <a:t>‹Nr.›</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4DE84-020A-4EC9-8579-4D6D5983ECCA}" type="slidenum">
              <a:rPr lang="en-US" smtClean="0"/>
              <a:pPr/>
              <a:t>‹Nr.›</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4DE84-020A-4EC9-8579-4D6D5983ECCA}" type="slidenum">
              <a:rPr lang="en-US" smtClean="0"/>
              <a:pPr/>
              <a:t>‹Nr.›</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4DE84-020A-4EC9-8579-4D6D5983ECCA}"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42F8316-98FD-4773-B366-F451777A76F8}"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4DE84-020A-4EC9-8579-4D6D5983ECCA}" type="slidenum">
              <a:rPr lang="en-US" smtClean="0"/>
              <a:pPr/>
              <a:t>‹Nr.›</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2F8316-98FD-4773-B366-F451777A76F8}" type="datetimeFigureOut">
              <a:rPr lang="en-US" smtClean="0"/>
              <a:pPr/>
              <a:t>10/30/2019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44DE84-020A-4EC9-8579-4D6D5983ECCA}" type="slidenum">
              <a:rPr lang="en-US" smtClean="0"/>
              <a:pPr/>
              <a:t>‹Nr.›</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8153400" cy="1472184"/>
          </a:xfrm>
        </p:spPr>
        <p:txBody>
          <a:bodyPr>
            <a:normAutofit fontScale="90000"/>
          </a:bodyPr>
          <a:lstStyle/>
          <a:p>
            <a:r>
              <a:rPr lang="en-US" b="1" dirty="0"/>
              <a:t>Health Services of the Tertiary Sisters of St. Francis, Cameroon</a:t>
            </a:r>
          </a:p>
        </p:txBody>
      </p:sp>
      <p:sp>
        <p:nvSpPr>
          <p:cNvPr id="3" name="Subtitle 2"/>
          <p:cNvSpPr>
            <a:spLocks noGrp="1"/>
          </p:cNvSpPr>
          <p:nvPr>
            <p:ph type="subTitle" idx="1"/>
          </p:nvPr>
        </p:nvSpPr>
        <p:spPr>
          <a:xfrm>
            <a:off x="1295400" y="5981700"/>
            <a:ext cx="7406640" cy="1752600"/>
          </a:xfrm>
        </p:spPr>
        <p:txBody>
          <a:bodyPr/>
          <a:lstStyle/>
          <a:p>
            <a:pPr algn="ctr"/>
            <a:r>
              <a:rPr lang="en-US" i="1" dirty="0"/>
              <a:t>By Sr. </a:t>
            </a:r>
            <a:r>
              <a:rPr lang="en-US" i="1" dirty="0" err="1"/>
              <a:t>Budzee</a:t>
            </a:r>
            <a:r>
              <a:rPr lang="en-US" i="1" dirty="0"/>
              <a:t> </a:t>
            </a:r>
            <a:r>
              <a:rPr lang="en-US" i="1" dirty="0" err="1"/>
              <a:t>Appolonia</a:t>
            </a:r>
            <a:r>
              <a:rPr lang="en-US" i="1" dirty="0"/>
              <a:t>, CEO</a:t>
            </a:r>
          </a:p>
        </p:txBody>
      </p:sp>
      <p:pic>
        <p:nvPicPr>
          <p:cNvPr id="5" name="Picture 4">
            <a:extLst>
              <a:ext uri="{FF2B5EF4-FFF2-40B4-BE49-F238E27FC236}">
                <a16:creationId xmlns:a16="http://schemas.microsoft.com/office/drawing/2014/main" id="{1B8A23A5-5B57-4A0B-A778-F2B2C719461E}"/>
              </a:ext>
            </a:extLst>
          </p:cNvPr>
          <p:cNvPicPr>
            <a:picLocks noChangeAspect="1"/>
          </p:cNvPicPr>
          <p:nvPr/>
        </p:nvPicPr>
        <p:blipFill>
          <a:blip r:embed="rId2" cstate="print">
            <a:extLst>
              <a:ext uri="{28A0092B-C50C-407E-A947-70E740481C1C}">
                <a14:useLocalDpi xmlns:a14="http://schemas.microsoft.com/office/drawing/2010/main" val="0"/>
              </a:ext>
            </a:extLst>
          </a:blip>
          <a:srcRect l="13044" r="17391"/>
          <a:stretch>
            <a:fillRect/>
          </a:stretch>
        </p:blipFill>
        <p:spPr>
          <a:xfrm>
            <a:off x="838200" y="1524000"/>
            <a:ext cx="4038600" cy="4354116"/>
          </a:xfrm>
          <a:prstGeom prst="rect">
            <a:avLst/>
          </a:prstGeom>
        </p:spPr>
      </p:pic>
      <p:pic>
        <p:nvPicPr>
          <p:cNvPr id="30721" name="Picture 1"/>
          <p:cNvPicPr>
            <a:picLocks noChangeAspect="1" noChangeArrowheads="1"/>
          </p:cNvPicPr>
          <p:nvPr/>
        </p:nvPicPr>
        <p:blipFill>
          <a:blip r:embed="rId3" cstate="print"/>
          <a:srcRect/>
          <a:stretch>
            <a:fillRect/>
          </a:stretch>
        </p:blipFill>
        <p:spPr bwMode="auto">
          <a:xfrm>
            <a:off x="4804189" y="1752600"/>
            <a:ext cx="4339811" cy="325596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146A-6B22-4324-BF1F-8A0297F82215}"/>
              </a:ext>
            </a:extLst>
          </p:cNvPr>
          <p:cNvSpPr>
            <a:spLocks noGrp="1"/>
          </p:cNvSpPr>
          <p:nvPr>
            <p:ph type="title"/>
          </p:nvPr>
        </p:nvSpPr>
        <p:spPr>
          <a:xfrm>
            <a:off x="1200912" y="0"/>
            <a:ext cx="7943088" cy="1143000"/>
          </a:xfrm>
        </p:spPr>
        <p:txBody>
          <a:bodyPr>
            <a:normAutofit/>
          </a:bodyPr>
          <a:lstStyle/>
          <a:p>
            <a:pPr algn="ctr"/>
            <a:r>
              <a:rPr lang="en-US" dirty="0" err="1"/>
              <a:t>Shisong</a:t>
            </a:r>
            <a:r>
              <a:rPr lang="en-US" dirty="0"/>
              <a:t> Hospital Cardiac Center </a:t>
            </a:r>
          </a:p>
        </p:txBody>
      </p:sp>
      <p:pic>
        <p:nvPicPr>
          <p:cNvPr id="4" name="Picture 3" descr="C:\Documents and Settings\Sr. Appolonia\My Documents\My Pictures\Site\IMGP9367.JPG">
            <a:extLst>
              <a:ext uri="{FF2B5EF4-FFF2-40B4-BE49-F238E27FC236}">
                <a16:creationId xmlns:a16="http://schemas.microsoft.com/office/drawing/2014/main" id="{0B92E24F-D8AA-4382-B678-A9E5D68F75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049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16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B25850-58EC-4972-85F4-88A9E7D9F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752600"/>
            <a:ext cx="3352800" cy="2514600"/>
          </a:xfrm>
          <a:prstGeom prst="rect">
            <a:avLst/>
          </a:prstGeom>
        </p:spPr>
      </p:pic>
      <p:sp>
        <p:nvSpPr>
          <p:cNvPr id="2" name="Title 1"/>
          <p:cNvSpPr>
            <a:spLocks noGrp="1"/>
          </p:cNvSpPr>
          <p:nvPr>
            <p:ph type="title"/>
          </p:nvPr>
        </p:nvSpPr>
        <p:spPr>
          <a:xfrm>
            <a:off x="838200" y="68262"/>
            <a:ext cx="8031480" cy="1143000"/>
          </a:xfrm>
        </p:spPr>
        <p:txBody>
          <a:bodyPr>
            <a:normAutofit/>
          </a:bodyPr>
          <a:lstStyle/>
          <a:p>
            <a:pPr algn="ctr"/>
            <a:r>
              <a:rPr lang="en-US" b="1" dirty="0"/>
              <a:t>CARDIAC CENTER, </a:t>
            </a:r>
            <a:r>
              <a:rPr lang="en-US" b="1" dirty="0" err="1"/>
              <a:t>Shisong</a:t>
            </a:r>
            <a:endParaRPr lang="en-US" b="1" dirty="0"/>
          </a:p>
        </p:txBody>
      </p:sp>
      <p:sp>
        <p:nvSpPr>
          <p:cNvPr id="3" name="Content Placeholder 2"/>
          <p:cNvSpPr>
            <a:spLocks noGrp="1"/>
          </p:cNvSpPr>
          <p:nvPr>
            <p:ph idx="1"/>
          </p:nvPr>
        </p:nvSpPr>
        <p:spPr>
          <a:xfrm>
            <a:off x="990600" y="1066800"/>
            <a:ext cx="7498080" cy="4800600"/>
          </a:xfrm>
        </p:spPr>
        <p:txBody>
          <a:bodyPr/>
          <a:lstStyle/>
          <a:p>
            <a:r>
              <a:rPr lang="en-US" dirty="0"/>
              <a:t>Consultation  (onsite and outreach stations)</a:t>
            </a:r>
          </a:p>
          <a:p>
            <a:r>
              <a:rPr lang="en-US" dirty="0"/>
              <a:t>Cardiac surgery</a:t>
            </a:r>
          </a:p>
          <a:p>
            <a:r>
              <a:rPr lang="en-US" dirty="0" err="1"/>
              <a:t>Catheterisation</a:t>
            </a:r>
            <a:r>
              <a:rPr lang="en-US" dirty="0"/>
              <a:t> </a:t>
            </a:r>
          </a:p>
          <a:p>
            <a:r>
              <a:rPr lang="en-US" dirty="0"/>
              <a:t>Pace maker implantation</a:t>
            </a:r>
          </a:p>
        </p:txBody>
      </p:sp>
      <p:pic>
        <p:nvPicPr>
          <p:cNvPr id="7" name="Picture 6">
            <a:extLst>
              <a:ext uri="{FF2B5EF4-FFF2-40B4-BE49-F238E27FC236}">
                <a16:creationId xmlns:a16="http://schemas.microsoft.com/office/drawing/2014/main" id="{90686C2F-6967-4B39-BE6A-F7CCB7476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34" y="4130484"/>
            <a:ext cx="3493008" cy="2619756"/>
          </a:xfrm>
          <a:prstGeom prst="rect">
            <a:avLst/>
          </a:prstGeom>
        </p:spPr>
      </p:pic>
      <p:pic>
        <p:nvPicPr>
          <p:cNvPr id="9" name="Picture 8">
            <a:extLst>
              <a:ext uri="{FF2B5EF4-FFF2-40B4-BE49-F238E27FC236}">
                <a16:creationId xmlns:a16="http://schemas.microsoft.com/office/drawing/2014/main" id="{F3F08232-8610-47FE-9988-123F4207B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427450"/>
            <a:ext cx="4073610" cy="2292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SAJOCAH—Persons with Physical Disabilities</a:t>
            </a:r>
          </a:p>
        </p:txBody>
      </p:sp>
      <p:pic>
        <p:nvPicPr>
          <p:cNvPr id="19457" name="Picture 1"/>
          <p:cNvPicPr>
            <a:picLocks noChangeAspect="1" noChangeArrowheads="1"/>
          </p:cNvPicPr>
          <p:nvPr/>
        </p:nvPicPr>
        <p:blipFill>
          <a:blip r:embed="rId2" cstate="print"/>
          <a:srcRect t="9717"/>
          <a:stretch>
            <a:fillRect/>
          </a:stretch>
        </p:blipFill>
        <p:spPr bwMode="auto">
          <a:xfrm>
            <a:off x="990599" y="1676400"/>
            <a:ext cx="3861341" cy="464820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3" cstate="print"/>
          <a:srcRect/>
          <a:stretch>
            <a:fillRect/>
          </a:stretch>
        </p:blipFill>
        <p:spPr bwMode="auto">
          <a:xfrm>
            <a:off x="5486400" y="1447800"/>
            <a:ext cx="2743200" cy="483304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498080" cy="1143000"/>
          </a:xfrm>
        </p:spPr>
        <p:txBody>
          <a:bodyPr/>
          <a:lstStyle/>
          <a:p>
            <a:r>
              <a:rPr lang="en-US" dirty="0"/>
              <a:t>Mother and Child Programs</a:t>
            </a:r>
          </a:p>
        </p:txBody>
      </p:sp>
      <p:pic>
        <p:nvPicPr>
          <p:cNvPr id="17409" name="Picture 1"/>
          <p:cNvPicPr>
            <a:picLocks noChangeAspect="1" noChangeArrowheads="1"/>
          </p:cNvPicPr>
          <p:nvPr/>
        </p:nvPicPr>
        <p:blipFill>
          <a:blip r:embed="rId2" cstate="print"/>
          <a:srcRect l="11475"/>
          <a:stretch>
            <a:fillRect/>
          </a:stretch>
        </p:blipFill>
        <p:spPr bwMode="auto">
          <a:xfrm>
            <a:off x="685800" y="1143000"/>
            <a:ext cx="3507698" cy="2971800"/>
          </a:xfrm>
          <a:prstGeom prst="rect">
            <a:avLst/>
          </a:prstGeom>
          <a:noFill/>
          <a:ln w="9525">
            <a:noFill/>
            <a:miter lim="800000"/>
            <a:headEnd/>
            <a:tailEnd/>
          </a:ln>
          <a:effectLst/>
        </p:spPr>
      </p:pic>
      <p:pic>
        <p:nvPicPr>
          <p:cNvPr id="17410" name="Picture 2" descr="C:\Users\APPO BUDZE\Pictures\Personal\Mbiydzenyuys\IMGP0132.JPG"/>
          <p:cNvPicPr>
            <a:picLocks noChangeAspect="1" noChangeArrowheads="1"/>
          </p:cNvPicPr>
          <p:nvPr/>
        </p:nvPicPr>
        <p:blipFill>
          <a:blip r:embed="rId3" cstate="print"/>
          <a:srcRect t="20773"/>
          <a:stretch>
            <a:fillRect/>
          </a:stretch>
        </p:blipFill>
        <p:spPr bwMode="auto">
          <a:xfrm>
            <a:off x="3886200" y="3733800"/>
            <a:ext cx="5257800" cy="3124200"/>
          </a:xfrm>
          <a:prstGeom prst="rect">
            <a:avLst/>
          </a:prstGeom>
          <a:noFill/>
        </p:spPr>
      </p:pic>
      <p:sp>
        <p:nvSpPr>
          <p:cNvPr id="6" name="TextBox 5"/>
          <p:cNvSpPr txBox="1"/>
          <p:nvPr/>
        </p:nvSpPr>
        <p:spPr>
          <a:xfrm>
            <a:off x="6248400" y="3886200"/>
            <a:ext cx="2895600" cy="830997"/>
          </a:xfrm>
          <a:prstGeom prst="rect">
            <a:avLst/>
          </a:prstGeom>
          <a:noFill/>
        </p:spPr>
        <p:txBody>
          <a:bodyPr wrap="square" rtlCol="0">
            <a:spAutoFit/>
          </a:bodyPr>
          <a:lstStyle/>
          <a:p>
            <a:r>
              <a:rPr lang="en-US" sz="2400" dirty="0">
                <a:solidFill>
                  <a:schemeClr val="bg1"/>
                </a:solidFill>
                <a:latin typeface="Aharoni" pitchFamily="2" charset="-79"/>
                <a:cs typeface="Aharoni" pitchFamily="2" charset="-79"/>
              </a:rPr>
              <a:t>Joy of Triplets-</a:t>
            </a:r>
            <a:r>
              <a:rPr lang="en-US" sz="2400" dirty="0" err="1">
                <a:solidFill>
                  <a:schemeClr val="bg1"/>
                </a:solidFill>
                <a:latin typeface="Aharoni" pitchFamily="2" charset="-79"/>
                <a:cs typeface="Aharoni" pitchFamily="2" charset="-79"/>
              </a:rPr>
              <a:t>Shisong</a:t>
            </a:r>
            <a:r>
              <a:rPr lang="en-US" sz="2400" dirty="0">
                <a:solidFill>
                  <a:schemeClr val="bg1"/>
                </a:solidFill>
                <a:latin typeface="Aharoni" pitchFamily="2" charset="-79"/>
                <a:cs typeface="Aharoni" pitchFamily="2" charset="-79"/>
              </a:rPr>
              <a:t> Hospital</a:t>
            </a:r>
          </a:p>
        </p:txBody>
      </p:sp>
      <p:sp>
        <p:nvSpPr>
          <p:cNvPr id="7" name="TextBox 6"/>
          <p:cNvSpPr txBox="1"/>
          <p:nvPr/>
        </p:nvSpPr>
        <p:spPr>
          <a:xfrm>
            <a:off x="990600" y="4114800"/>
            <a:ext cx="2895600" cy="1200329"/>
          </a:xfrm>
          <a:prstGeom prst="rect">
            <a:avLst/>
          </a:prstGeom>
          <a:noFill/>
        </p:spPr>
        <p:txBody>
          <a:bodyPr wrap="square" rtlCol="0">
            <a:spAutoFit/>
          </a:bodyPr>
          <a:lstStyle/>
          <a:p>
            <a:r>
              <a:rPr lang="en-US" sz="2400" dirty="0"/>
              <a:t>8/8 premature babies survived in </a:t>
            </a:r>
            <a:r>
              <a:rPr lang="en-US" sz="2400" dirty="0" err="1"/>
              <a:t>Edea</a:t>
            </a:r>
            <a:r>
              <a:rPr lang="en-US" sz="2400" dirty="0"/>
              <a:t> this year</a:t>
            </a:r>
          </a:p>
        </p:txBody>
      </p:sp>
      <p:pic>
        <p:nvPicPr>
          <p:cNvPr id="17411" name="Picture 7" descr="H:\DCIM\107_1502\IMG_0013.JPG"/>
          <p:cNvPicPr>
            <a:picLocks noChangeAspect="1" noChangeArrowheads="1"/>
          </p:cNvPicPr>
          <p:nvPr/>
        </p:nvPicPr>
        <p:blipFill>
          <a:blip r:embed="rId4" cstate="print"/>
          <a:srcRect/>
          <a:stretch>
            <a:fillRect/>
          </a:stretch>
        </p:blipFill>
        <p:spPr bwMode="auto">
          <a:xfrm>
            <a:off x="4800600" y="990601"/>
            <a:ext cx="3962400" cy="2888666"/>
          </a:xfrm>
          <a:prstGeom prst="rect">
            <a:avLst/>
          </a:prstGeom>
          <a:noFill/>
          <a:ln w="9525">
            <a:noFill/>
            <a:miter lim="800000"/>
            <a:headEnd/>
            <a:tailEnd/>
          </a:ln>
        </p:spPr>
      </p:pic>
      <p:sp>
        <p:nvSpPr>
          <p:cNvPr id="9" name="Rectangle 8"/>
          <p:cNvSpPr/>
          <p:nvPr/>
        </p:nvSpPr>
        <p:spPr>
          <a:xfrm>
            <a:off x="6324600" y="1066800"/>
            <a:ext cx="2362200" cy="381000"/>
          </a:xfrm>
          <a:prstGeom prst="rect">
            <a:avLst/>
          </a:prstGeom>
          <a:noFill/>
        </p:spPr>
        <p:txBody>
          <a:bodyPr wrap="square" lIns="91440" tIns="45720" rIns="91440" bIns="45720">
            <a:spAutoFit/>
          </a:bodyPr>
          <a:lstStyle/>
          <a:p>
            <a:pPr algn="ctr"/>
            <a:r>
              <a:rPr 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Immunization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TSSF Strengths in Healthcare Delivery</a:t>
            </a:r>
          </a:p>
        </p:txBody>
      </p:sp>
      <p:sp>
        <p:nvSpPr>
          <p:cNvPr id="3" name="Content Placeholder 2"/>
          <p:cNvSpPr>
            <a:spLocks noGrp="1"/>
          </p:cNvSpPr>
          <p:nvPr>
            <p:ph idx="1"/>
          </p:nvPr>
        </p:nvSpPr>
        <p:spPr>
          <a:xfrm>
            <a:off x="1066800" y="1447800"/>
            <a:ext cx="7866888" cy="4800600"/>
          </a:xfrm>
        </p:spPr>
        <p:txBody>
          <a:bodyPr>
            <a:normAutofit/>
          </a:bodyPr>
          <a:lstStyle/>
          <a:p>
            <a:r>
              <a:rPr lang="en-US" dirty="0"/>
              <a:t>African experience for over 80 years</a:t>
            </a:r>
          </a:p>
          <a:p>
            <a:r>
              <a:rPr lang="en-US" dirty="0"/>
              <a:t>Members who are professionals in healthcare</a:t>
            </a:r>
          </a:p>
          <a:p>
            <a:r>
              <a:rPr lang="en-US" dirty="0"/>
              <a:t>Large geographical coverage in Cameroon</a:t>
            </a:r>
          </a:p>
          <a:p>
            <a:r>
              <a:rPr lang="en-US" dirty="0"/>
              <a:t>Ability to maintain efficient local staff</a:t>
            </a:r>
          </a:p>
          <a:p>
            <a:r>
              <a:rPr lang="en-US" dirty="0"/>
              <a:t>Local and international development partners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fontScale="90000"/>
          </a:bodyPr>
          <a:lstStyle/>
          <a:p>
            <a:r>
              <a:rPr lang="en-US" dirty="0"/>
              <a:t>Challenge of Healthcare in the TSSF System</a:t>
            </a:r>
          </a:p>
        </p:txBody>
      </p:sp>
      <p:sp>
        <p:nvSpPr>
          <p:cNvPr id="3" name="Content Placeholder 2"/>
          <p:cNvSpPr>
            <a:spLocks noGrp="1"/>
          </p:cNvSpPr>
          <p:nvPr>
            <p:ph idx="1"/>
          </p:nvPr>
        </p:nvSpPr>
        <p:spPr>
          <a:xfrm>
            <a:off x="1066800" y="1676400"/>
            <a:ext cx="7714488" cy="4800600"/>
          </a:xfrm>
        </p:spPr>
        <p:txBody>
          <a:bodyPr/>
          <a:lstStyle/>
          <a:p>
            <a:r>
              <a:rPr lang="en-US" dirty="0"/>
              <a:t>Unavailable specialist for the suburbs</a:t>
            </a:r>
          </a:p>
          <a:p>
            <a:r>
              <a:rPr lang="en-US" dirty="0"/>
              <a:t>Inadequate or no Government subsidies</a:t>
            </a:r>
          </a:p>
          <a:p>
            <a:r>
              <a:rPr lang="en-US" dirty="0"/>
              <a:t>Lack of health insurance scheme in the Country</a:t>
            </a:r>
          </a:p>
          <a:p>
            <a:r>
              <a:rPr lang="en-US" dirty="0"/>
              <a:t>Low per capita income of citizens (1300 euro)</a:t>
            </a:r>
          </a:p>
          <a:p>
            <a:r>
              <a:rPr lang="en-US" dirty="0"/>
              <a:t>Clients are unable to pay their for their treatment; so who should pay?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Challenges in the TSSF Health Services</a:t>
            </a:r>
          </a:p>
        </p:txBody>
      </p:sp>
      <p:sp>
        <p:nvSpPr>
          <p:cNvPr id="3" name="Content Placeholder 2"/>
          <p:cNvSpPr>
            <a:spLocks noGrp="1"/>
          </p:cNvSpPr>
          <p:nvPr>
            <p:ph idx="1"/>
          </p:nvPr>
        </p:nvSpPr>
        <p:spPr>
          <a:xfrm>
            <a:off x="1277112" y="1752600"/>
            <a:ext cx="7866888" cy="3810000"/>
          </a:xfrm>
        </p:spPr>
        <p:txBody>
          <a:bodyPr>
            <a:normAutofit/>
          </a:bodyPr>
          <a:lstStyle/>
          <a:p>
            <a:r>
              <a:rPr lang="en-US" dirty="0"/>
              <a:t>Procurement of medication and consumables: no such market in Cameroon</a:t>
            </a:r>
          </a:p>
          <a:p>
            <a:r>
              <a:rPr lang="en-US" dirty="0"/>
              <a:t>Maintenance of plants and medical equipment in Cameroon… </a:t>
            </a:r>
          </a:p>
          <a:p>
            <a:r>
              <a:rPr lang="en-US" dirty="0"/>
              <a:t>Specialized services tend to be unaffordable for the people.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And Now the So Called “Anglophone Crisis”</a:t>
            </a:r>
          </a:p>
        </p:txBody>
      </p:sp>
      <p:pic>
        <p:nvPicPr>
          <p:cNvPr id="12289" name="Picture 1" descr="I:\Pictures\Apostolates\Healthcare\Mbetta 20181121_093356.jpg"/>
          <p:cNvPicPr>
            <a:picLocks noChangeAspect="1" noChangeArrowheads="1"/>
          </p:cNvPicPr>
          <p:nvPr/>
        </p:nvPicPr>
        <p:blipFill>
          <a:blip r:embed="rId2" cstate="print"/>
          <a:srcRect/>
          <a:stretch>
            <a:fillRect/>
          </a:stretch>
        </p:blipFill>
        <p:spPr bwMode="auto">
          <a:xfrm>
            <a:off x="838200" y="1981200"/>
            <a:ext cx="7857066" cy="4419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a:buNone/>
            </a:pPr>
            <a:r>
              <a:rPr lang="en-US" dirty="0"/>
              <a:t>Despite the challenges, the Tertiary Sisters affirm their determination to promote  the health care of all irrespective of political leaning or economic strength. That is why, with international and local partners, we work hard to keep the service going even in the midst of the suppressive Anglophone crisis and other challenges.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are the Tertiary Sisters of St. Francis (TSSF)</a:t>
            </a:r>
          </a:p>
        </p:txBody>
      </p:sp>
      <p:sp>
        <p:nvSpPr>
          <p:cNvPr id="3" name="Content Placeholder 2"/>
          <p:cNvSpPr>
            <a:spLocks noGrp="1"/>
          </p:cNvSpPr>
          <p:nvPr>
            <p:ph idx="1"/>
          </p:nvPr>
        </p:nvSpPr>
        <p:spPr/>
        <p:txBody>
          <a:bodyPr/>
          <a:lstStyle/>
          <a:p>
            <a:r>
              <a:rPr lang="en-US" dirty="0"/>
              <a:t>Founded in </a:t>
            </a:r>
            <a:r>
              <a:rPr lang="en-US" dirty="0" err="1"/>
              <a:t>Brixen</a:t>
            </a:r>
            <a:r>
              <a:rPr lang="en-US" dirty="0"/>
              <a:t> by Venerable Maria </a:t>
            </a:r>
            <a:r>
              <a:rPr lang="en-US" dirty="0" err="1"/>
              <a:t>Hueber</a:t>
            </a:r>
            <a:r>
              <a:rPr lang="en-US" dirty="0"/>
              <a:t> in 1700</a:t>
            </a:r>
          </a:p>
          <a:p>
            <a:r>
              <a:rPr lang="en-US" dirty="0"/>
              <a:t>First five missionaries sent to Cameroon (</a:t>
            </a:r>
            <a:r>
              <a:rPr lang="en-US" dirty="0" err="1"/>
              <a:t>Shisong</a:t>
            </a:r>
            <a:r>
              <a:rPr lang="en-US" dirty="0"/>
              <a:t>) in 1935</a:t>
            </a:r>
          </a:p>
          <a:p>
            <a:r>
              <a:rPr lang="en-US" dirty="0"/>
              <a:t>Response to the numerous social needs: healthcare, education, orphanage</a:t>
            </a:r>
          </a:p>
          <a:p>
            <a:r>
              <a:rPr lang="en-US" dirty="0"/>
              <a:t>New foundations in Cameroon: </a:t>
            </a:r>
            <a:r>
              <a:rPr lang="en-US" dirty="0" err="1"/>
              <a:t>Njinikom</a:t>
            </a:r>
            <a:r>
              <a:rPr lang="en-US" dirty="0"/>
              <a:t> (1953) </a:t>
            </a:r>
            <a:r>
              <a:rPr lang="en-US" dirty="0" err="1"/>
              <a:t>Bafut</a:t>
            </a:r>
            <a:r>
              <a:rPr lang="en-US" dirty="0"/>
              <a:t> (1963)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TSSF IDENTITY</a:t>
            </a:r>
          </a:p>
        </p:txBody>
      </p:sp>
      <p:sp>
        <p:nvSpPr>
          <p:cNvPr id="3" name="Content Placeholder 2"/>
          <p:cNvSpPr>
            <a:spLocks noGrp="1"/>
          </p:cNvSpPr>
          <p:nvPr>
            <p:ph idx="1"/>
          </p:nvPr>
        </p:nvSpPr>
        <p:spPr>
          <a:xfrm>
            <a:off x="990600" y="1447800"/>
            <a:ext cx="7943088" cy="4800600"/>
          </a:xfrm>
        </p:spPr>
        <p:txBody>
          <a:bodyPr>
            <a:normAutofit fontScale="92500" lnSpcReduction="20000"/>
          </a:bodyPr>
          <a:lstStyle/>
          <a:p>
            <a:r>
              <a:rPr lang="en-US" dirty="0"/>
              <a:t>Mission: To be an empowering wherever we are.</a:t>
            </a:r>
          </a:p>
          <a:p>
            <a:r>
              <a:rPr lang="en-US" dirty="0"/>
              <a:t>Vision: </a:t>
            </a:r>
            <a:r>
              <a:rPr lang="en-GB" dirty="0"/>
              <a:t>to be committed and rooted in love for the welfare of God’s people. </a:t>
            </a:r>
            <a:endParaRPr lang="en-US" dirty="0"/>
          </a:p>
          <a:p>
            <a:r>
              <a:rPr lang="en-US" dirty="0"/>
              <a:t> </a:t>
            </a:r>
            <a:r>
              <a:rPr lang="en-US" dirty="0" err="1"/>
              <a:t>Charism</a:t>
            </a:r>
            <a:r>
              <a:rPr lang="en-US" dirty="0"/>
              <a:t>: pray, be attentive and responsive to the will of God in the signs of the times.</a:t>
            </a:r>
          </a:p>
          <a:p>
            <a:r>
              <a:rPr lang="en-US" dirty="0"/>
              <a:t>Strategic goal: </a:t>
            </a:r>
            <a:r>
              <a:rPr lang="en-GB" dirty="0"/>
              <a:t>to offer quality services in the apostolate through efficient and effective management practices which enhance self-reliance, drawn from community life and holistic formation</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TSSF PRESENCE IN THE WORLD</a:t>
            </a:r>
          </a:p>
        </p:txBody>
      </p:sp>
      <p:sp>
        <p:nvSpPr>
          <p:cNvPr id="3" name="Content Placeholder 2"/>
          <p:cNvSpPr>
            <a:spLocks noGrp="1"/>
          </p:cNvSpPr>
          <p:nvPr>
            <p:ph idx="1"/>
          </p:nvPr>
        </p:nvSpPr>
        <p:spPr/>
        <p:txBody>
          <a:bodyPr/>
          <a:lstStyle/>
          <a:p>
            <a:r>
              <a:rPr lang="en-US" dirty="0"/>
              <a:t>Europe: Italy and Austria</a:t>
            </a:r>
          </a:p>
          <a:p>
            <a:r>
              <a:rPr lang="en-US" dirty="0"/>
              <a:t>Latin America: Bolivia</a:t>
            </a:r>
          </a:p>
          <a:p>
            <a:r>
              <a:rPr lang="en-US" dirty="0"/>
              <a:t>Africa: </a:t>
            </a:r>
            <a:r>
              <a:rPr lang="en-US" u="sng" dirty="0"/>
              <a:t>Cameroon</a:t>
            </a:r>
            <a:r>
              <a:rPr lang="en-US" dirty="0"/>
              <a:t>, Nigeria, Republic of Central Africa, Democratic Republic of Congo and </a:t>
            </a:r>
            <a:r>
              <a:rPr lang="en-US" dirty="0" err="1"/>
              <a:t>Morroco</a:t>
            </a:r>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TSSF Activities in Africa</a:t>
            </a:r>
          </a:p>
        </p:txBody>
      </p:sp>
      <p:sp>
        <p:nvSpPr>
          <p:cNvPr id="3" name="Content Placeholder 2"/>
          <p:cNvSpPr>
            <a:spLocks noGrp="1"/>
          </p:cNvSpPr>
          <p:nvPr>
            <p:ph idx="1"/>
          </p:nvPr>
        </p:nvSpPr>
        <p:spPr>
          <a:xfrm>
            <a:off x="1066800" y="1600200"/>
            <a:ext cx="7498080" cy="4800600"/>
          </a:xfrm>
        </p:spPr>
        <p:txBody>
          <a:bodyPr/>
          <a:lstStyle/>
          <a:p>
            <a:r>
              <a:rPr lang="en-US" dirty="0"/>
              <a:t>Healthcare: 4 Hospitals, 20 health Centers</a:t>
            </a:r>
          </a:p>
          <a:p>
            <a:r>
              <a:rPr lang="en-US" dirty="0"/>
              <a:t>Education: Nursery, Primary, Secondary and Tertiary Institutions</a:t>
            </a:r>
          </a:p>
          <a:p>
            <a:r>
              <a:rPr lang="en-US" dirty="0"/>
              <a:t>Social/Pastoral: women, village development, persons with physical disabilities, refugees, internally displaced, orphans</a:t>
            </a:r>
          </a:p>
          <a:p>
            <a:r>
              <a:rPr lang="en-US" dirty="0"/>
              <a:t>Resource management: schools, health services, other Church structures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C09F-D5ED-4B4F-92FA-713D38D5EA0A}"/>
              </a:ext>
            </a:extLst>
          </p:cNvPr>
          <p:cNvSpPr>
            <a:spLocks noGrp="1"/>
          </p:cNvSpPr>
          <p:nvPr>
            <p:ph type="title"/>
          </p:nvPr>
        </p:nvSpPr>
        <p:spPr/>
        <p:txBody>
          <a:bodyPr/>
          <a:lstStyle/>
          <a:p>
            <a:r>
              <a:rPr lang="en-US" dirty="0"/>
              <a:t>Some TSSF Activities</a:t>
            </a:r>
          </a:p>
        </p:txBody>
      </p:sp>
      <p:pic>
        <p:nvPicPr>
          <p:cNvPr id="4" name="Picture 2">
            <a:extLst>
              <a:ext uri="{FF2B5EF4-FFF2-40B4-BE49-F238E27FC236}">
                <a16:creationId xmlns:a16="http://schemas.microsoft.com/office/drawing/2014/main" id="{E8D6F1BE-F629-407D-8051-BDFE05BA56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0648" y="1414325"/>
            <a:ext cx="3092633" cy="23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C43622A-945E-48D0-990C-22E547D25B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648" y="4158858"/>
            <a:ext cx="4572000" cy="2569634"/>
          </a:xfrm>
          <a:prstGeom prst="rect">
            <a:avLst/>
          </a:prstGeom>
        </p:spPr>
      </p:pic>
      <p:pic>
        <p:nvPicPr>
          <p:cNvPr id="10" name="Picture 9">
            <a:extLst>
              <a:ext uri="{FF2B5EF4-FFF2-40B4-BE49-F238E27FC236}">
                <a16:creationId xmlns:a16="http://schemas.microsoft.com/office/drawing/2014/main" id="{DB6D228A-C4FF-49BD-A7F8-79E0823254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5374" y="1414325"/>
            <a:ext cx="3598856" cy="2699142"/>
          </a:xfrm>
          <a:prstGeom prst="rect">
            <a:avLst/>
          </a:prstGeom>
        </p:spPr>
      </p:pic>
      <p:pic>
        <p:nvPicPr>
          <p:cNvPr id="6" name="Picture 5">
            <a:extLst>
              <a:ext uri="{FF2B5EF4-FFF2-40B4-BE49-F238E27FC236}">
                <a16:creationId xmlns:a16="http://schemas.microsoft.com/office/drawing/2014/main" id="{998F3AEA-2130-43FA-ADC9-011A5939A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4113467"/>
            <a:ext cx="2416578" cy="4833156"/>
          </a:xfrm>
          <a:prstGeom prst="rect">
            <a:avLst/>
          </a:prstGeom>
        </p:spPr>
      </p:pic>
    </p:spTree>
    <p:extLst>
      <p:ext uri="{BB962C8B-B14F-4D97-AF65-F5344CB8AC3E}">
        <p14:creationId xmlns:p14="http://schemas.microsoft.com/office/powerpoint/2010/main" val="230567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t>TSSF Health Services in Cameroon</a:t>
            </a:r>
          </a:p>
        </p:txBody>
      </p:sp>
      <p:sp>
        <p:nvSpPr>
          <p:cNvPr id="5" name="TextBox 4"/>
          <p:cNvSpPr txBox="1"/>
          <p:nvPr/>
        </p:nvSpPr>
        <p:spPr>
          <a:xfrm>
            <a:off x="4267200" y="990600"/>
            <a:ext cx="2438400" cy="5262979"/>
          </a:xfrm>
          <a:prstGeom prst="rect">
            <a:avLst/>
          </a:prstGeom>
          <a:noFill/>
        </p:spPr>
        <p:txBody>
          <a:bodyPr wrap="square" rtlCol="0">
            <a:spAutoFit/>
          </a:bodyPr>
          <a:lstStyle/>
          <a:p>
            <a:r>
              <a:rPr lang="en-US" sz="2400" b="1" dirty="0"/>
              <a:t>North West</a:t>
            </a:r>
          </a:p>
          <a:p>
            <a:r>
              <a:rPr lang="en-US" sz="2400" dirty="0" err="1"/>
              <a:t>Shisong</a:t>
            </a:r>
            <a:r>
              <a:rPr lang="en-US" sz="2400" dirty="0"/>
              <a:t>, </a:t>
            </a:r>
            <a:r>
              <a:rPr lang="en-US" sz="2400" dirty="0" err="1"/>
              <a:t>Njinikom</a:t>
            </a:r>
            <a:r>
              <a:rPr lang="en-US" sz="2400" dirty="0"/>
              <a:t>, </a:t>
            </a:r>
            <a:r>
              <a:rPr lang="en-US" sz="2400" dirty="0" err="1"/>
              <a:t>Ntasen</a:t>
            </a:r>
            <a:r>
              <a:rPr lang="en-US" sz="2400" dirty="0"/>
              <a:t>, </a:t>
            </a:r>
            <a:r>
              <a:rPr lang="en-US" sz="2400" dirty="0" err="1"/>
              <a:t>Wum</a:t>
            </a:r>
            <a:r>
              <a:rPr lang="en-US" sz="2400" dirty="0"/>
              <a:t>, Tatum, </a:t>
            </a:r>
            <a:r>
              <a:rPr lang="en-US" sz="2400" dirty="0" err="1"/>
              <a:t>Djottin</a:t>
            </a:r>
            <a:r>
              <a:rPr lang="en-US" sz="2400" dirty="0"/>
              <a:t> Bali, </a:t>
            </a:r>
            <a:r>
              <a:rPr lang="en-US" sz="2400" dirty="0" err="1"/>
              <a:t>Bafut</a:t>
            </a:r>
            <a:r>
              <a:rPr lang="en-US" sz="2400" dirty="0"/>
              <a:t>, </a:t>
            </a:r>
            <a:r>
              <a:rPr lang="en-US" sz="2400" dirty="0" err="1"/>
              <a:t>Fuli</a:t>
            </a:r>
            <a:r>
              <a:rPr lang="en-US" sz="2400" dirty="0"/>
              <a:t> </a:t>
            </a:r>
            <a:r>
              <a:rPr lang="en-US" sz="2400" dirty="0" err="1"/>
              <a:t>Kom</a:t>
            </a:r>
            <a:endParaRPr lang="en-US" sz="2400" dirty="0"/>
          </a:p>
          <a:p>
            <a:endParaRPr lang="en-US" sz="2400" dirty="0"/>
          </a:p>
          <a:p>
            <a:r>
              <a:rPr lang="en-US" sz="2400" b="1" dirty="0"/>
              <a:t>South West</a:t>
            </a:r>
          </a:p>
          <a:p>
            <a:r>
              <a:rPr lang="en-US" sz="2400" dirty="0" err="1"/>
              <a:t>Mbetta</a:t>
            </a:r>
            <a:r>
              <a:rPr lang="en-US" sz="2400" dirty="0"/>
              <a:t> and </a:t>
            </a:r>
            <a:r>
              <a:rPr lang="en-US" sz="2400" dirty="0" err="1"/>
              <a:t>Akwaya</a:t>
            </a:r>
            <a:endParaRPr lang="en-US" sz="2400" dirty="0"/>
          </a:p>
          <a:p>
            <a:endParaRPr lang="en-US" sz="2400" dirty="0"/>
          </a:p>
          <a:p>
            <a:r>
              <a:rPr lang="en-US" sz="2400" b="1" dirty="0"/>
              <a:t>Littoral</a:t>
            </a:r>
          </a:p>
          <a:p>
            <a:r>
              <a:rPr lang="en-US" sz="2400" dirty="0"/>
              <a:t>Douala, </a:t>
            </a:r>
            <a:r>
              <a:rPr lang="en-US" sz="2400" dirty="0" err="1"/>
              <a:t>Edea</a:t>
            </a:r>
            <a:endParaRPr lang="en-US" sz="2400" dirty="0"/>
          </a:p>
          <a:p>
            <a:endParaRPr lang="en-US" sz="2400" dirty="0"/>
          </a:p>
        </p:txBody>
      </p:sp>
      <p:pic>
        <p:nvPicPr>
          <p:cNvPr id="1028" name="Picture 4" descr="Image result for Cameroon Map with some villages"/>
          <p:cNvPicPr>
            <a:picLocks noChangeAspect="1" noChangeArrowheads="1"/>
          </p:cNvPicPr>
          <p:nvPr/>
        </p:nvPicPr>
        <p:blipFill>
          <a:blip r:embed="rId2" cstate="print"/>
          <a:srcRect/>
          <a:stretch>
            <a:fillRect/>
          </a:stretch>
        </p:blipFill>
        <p:spPr bwMode="auto">
          <a:xfrm>
            <a:off x="0" y="838200"/>
            <a:ext cx="4231903" cy="6019800"/>
          </a:xfrm>
          <a:prstGeom prst="rect">
            <a:avLst/>
          </a:prstGeom>
          <a:noFill/>
        </p:spPr>
      </p:pic>
      <p:sp>
        <p:nvSpPr>
          <p:cNvPr id="8" name="TextBox 7"/>
          <p:cNvSpPr txBox="1"/>
          <p:nvPr/>
        </p:nvSpPr>
        <p:spPr>
          <a:xfrm>
            <a:off x="6705600" y="1066801"/>
            <a:ext cx="2209800" cy="6186309"/>
          </a:xfrm>
          <a:prstGeom prst="rect">
            <a:avLst/>
          </a:prstGeom>
          <a:noFill/>
        </p:spPr>
        <p:txBody>
          <a:bodyPr wrap="square" rtlCol="0">
            <a:spAutoFit/>
          </a:bodyPr>
          <a:lstStyle/>
          <a:p>
            <a:r>
              <a:rPr lang="en-US" sz="2400" b="1" dirty="0"/>
              <a:t>West</a:t>
            </a:r>
          </a:p>
          <a:p>
            <a:r>
              <a:rPr lang="en-US" sz="2400" dirty="0" err="1"/>
              <a:t>Baham</a:t>
            </a:r>
            <a:endParaRPr lang="en-US" sz="2400" dirty="0"/>
          </a:p>
          <a:p>
            <a:endParaRPr lang="en-US" sz="2400" dirty="0"/>
          </a:p>
          <a:p>
            <a:r>
              <a:rPr lang="en-US" sz="2400" b="1" dirty="0"/>
              <a:t>Adamawa</a:t>
            </a:r>
          </a:p>
          <a:p>
            <a:r>
              <a:rPr lang="en-US" sz="2400" dirty="0"/>
              <a:t>Mayo </a:t>
            </a:r>
            <a:r>
              <a:rPr lang="en-US" sz="2400" dirty="0" err="1"/>
              <a:t>Darle</a:t>
            </a:r>
            <a:endParaRPr lang="en-US" sz="2400" dirty="0"/>
          </a:p>
          <a:p>
            <a:endParaRPr lang="en-US" sz="2400" dirty="0"/>
          </a:p>
          <a:p>
            <a:r>
              <a:rPr lang="en-US" sz="2400" b="1" dirty="0"/>
              <a:t>North</a:t>
            </a:r>
          </a:p>
          <a:p>
            <a:r>
              <a:rPr lang="en-US" sz="2400" dirty="0" err="1"/>
              <a:t>Pitao</a:t>
            </a:r>
            <a:endParaRPr lang="en-US" sz="2400" dirty="0"/>
          </a:p>
          <a:p>
            <a:endParaRPr lang="en-US" sz="2400" dirty="0"/>
          </a:p>
          <a:p>
            <a:r>
              <a:rPr lang="en-US" sz="2400" b="1" dirty="0"/>
              <a:t>Far North</a:t>
            </a:r>
          </a:p>
          <a:p>
            <a:r>
              <a:rPr lang="en-US" sz="2400" dirty="0" err="1"/>
              <a:t>Dzigilao</a:t>
            </a:r>
            <a:r>
              <a:rPr lang="en-US" sz="2400" dirty="0"/>
              <a:t>, Gobo</a:t>
            </a:r>
          </a:p>
          <a:p>
            <a:endParaRPr lang="en-US" sz="2400" dirty="0"/>
          </a:p>
          <a:p>
            <a:r>
              <a:rPr lang="en-US" sz="2400" b="1" dirty="0"/>
              <a:t>East</a:t>
            </a:r>
          </a:p>
          <a:p>
            <a:r>
              <a:rPr lang="en-US" sz="2400" dirty="0" err="1"/>
              <a:t>Doume</a:t>
            </a:r>
            <a:r>
              <a:rPr lang="en-US" sz="2400" dirty="0"/>
              <a:t>- </a:t>
            </a:r>
            <a:r>
              <a:rPr lang="en-US" sz="2400" dirty="0" err="1"/>
              <a:t>Abongmbang</a:t>
            </a:r>
            <a:endParaRPr lang="en-US" sz="2400"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a:bodyPr>
          <a:lstStyle/>
          <a:p>
            <a:r>
              <a:rPr lang="en-US" dirty="0"/>
              <a:t>Spending time to care for all…</a:t>
            </a:r>
          </a:p>
        </p:txBody>
      </p:sp>
      <p:pic>
        <p:nvPicPr>
          <p:cNvPr id="22529" name="Picture 1"/>
          <p:cNvPicPr>
            <a:picLocks noChangeAspect="1" noChangeArrowheads="1"/>
          </p:cNvPicPr>
          <p:nvPr/>
        </p:nvPicPr>
        <p:blipFill>
          <a:blip r:embed="rId2" cstate="print"/>
          <a:srcRect t="6410"/>
          <a:stretch>
            <a:fillRect/>
          </a:stretch>
        </p:blipFill>
        <p:spPr bwMode="auto">
          <a:xfrm>
            <a:off x="990600" y="1219200"/>
            <a:ext cx="3733800" cy="4659271"/>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cstate="print"/>
          <a:srcRect r="18182"/>
          <a:stretch>
            <a:fillRect/>
          </a:stretch>
        </p:blipFill>
        <p:spPr bwMode="auto">
          <a:xfrm>
            <a:off x="4800600" y="1447800"/>
            <a:ext cx="4343400" cy="3981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146A-6B22-4324-BF1F-8A0297F82215}"/>
              </a:ext>
            </a:extLst>
          </p:cNvPr>
          <p:cNvSpPr>
            <a:spLocks noGrp="1"/>
          </p:cNvSpPr>
          <p:nvPr>
            <p:ph type="title"/>
          </p:nvPr>
        </p:nvSpPr>
        <p:spPr>
          <a:xfrm>
            <a:off x="1200912" y="0"/>
            <a:ext cx="7943088" cy="1143000"/>
          </a:xfrm>
        </p:spPr>
        <p:txBody>
          <a:bodyPr>
            <a:normAutofit/>
          </a:bodyPr>
          <a:lstStyle/>
          <a:p>
            <a:pPr algn="ctr"/>
            <a:r>
              <a:rPr lang="en-US" dirty="0" err="1"/>
              <a:t>Shisong</a:t>
            </a:r>
            <a:r>
              <a:rPr lang="en-US" dirty="0"/>
              <a:t> Hospital-the beginnings </a:t>
            </a:r>
          </a:p>
        </p:txBody>
      </p:sp>
      <p:pic>
        <p:nvPicPr>
          <p:cNvPr id="5" name="Grafik 4">
            <a:extLst>
              <a:ext uri="{FF2B5EF4-FFF2-40B4-BE49-F238E27FC236}">
                <a16:creationId xmlns:a16="http://schemas.microsoft.com/office/drawing/2014/main" id="{9FDB1CDD-EE36-4DDD-B805-4C76D1668F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953" y="1247775"/>
            <a:ext cx="6781800" cy="5086350"/>
          </a:xfrm>
          <a:prstGeom prst="rect">
            <a:avLst/>
          </a:prstGeom>
        </p:spPr>
      </p:pic>
    </p:spTree>
    <p:extLst>
      <p:ext uri="{BB962C8B-B14F-4D97-AF65-F5344CB8AC3E}">
        <p14:creationId xmlns:p14="http://schemas.microsoft.com/office/powerpoint/2010/main" val="514579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528</Words>
  <Application>Microsoft Office PowerPoint</Application>
  <PresentationFormat>Bildschirmpräsentation (4:3)</PresentationFormat>
  <Paragraphs>77</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Aharoni</vt:lpstr>
      <vt:lpstr>Gill Sans MT</vt:lpstr>
      <vt:lpstr>Verdana</vt:lpstr>
      <vt:lpstr>Wingdings 2</vt:lpstr>
      <vt:lpstr>Solstice</vt:lpstr>
      <vt:lpstr>Health Services of the Tertiary Sisters of St. Francis, Cameroon</vt:lpstr>
      <vt:lpstr>Who are the Tertiary Sisters of St. Francis (TSSF)</vt:lpstr>
      <vt:lpstr>TSSF IDENTITY</vt:lpstr>
      <vt:lpstr>TSSF PRESENCE IN THE WORLD</vt:lpstr>
      <vt:lpstr>TSSF Activities in Africa</vt:lpstr>
      <vt:lpstr>Some TSSF Activities</vt:lpstr>
      <vt:lpstr>TSSF Health Services in Cameroon</vt:lpstr>
      <vt:lpstr>Spending time to care for all…</vt:lpstr>
      <vt:lpstr>Shisong Hospital-the beginnings </vt:lpstr>
      <vt:lpstr>Shisong Hospital Cardiac Center </vt:lpstr>
      <vt:lpstr>CARDIAC CENTER, Shisong</vt:lpstr>
      <vt:lpstr>SAJOCAH—Persons with Physical Disabilities</vt:lpstr>
      <vt:lpstr>Mother and Child Programs</vt:lpstr>
      <vt:lpstr>TSSF Strengths in Healthcare Delivery</vt:lpstr>
      <vt:lpstr>Challenge of Healthcare in the TSSF System</vt:lpstr>
      <vt:lpstr>Challenges in the TSSF Health Services</vt:lpstr>
      <vt:lpstr>And Now the So Called “Anglophone Crisis”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Tertiary Sisters of St. Francis Open the Door of Cardiac Surgery in Cameroon</dc:title>
  <dc:creator>winuser</dc:creator>
  <cp:lastModifiedBy>Gilbert Lawong</cp:lastModifiedBy>
  <cp:revision>121</cp:revision>
  <dcterms:created xsi:type="dcterms:W3CDTF">2019-10-03T21:01:29Z</dcterms:created>
  <dcterms:modified xsi:type="dcterms:W3CDTF">2019-10-30T15:14:05Z</dcterms:modified>
</cp:coreProperties>
</file>